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256" r:id="rId3"/>
    <p:sldId id="279" r:id="rId4"/>
    <p:sldId id="311" r:id="rId5"/>
    <p:sldId id="259" r:id="rId6"/>
    <p:sldId id="260" r:id="rId7"/>
    <p:sldId id="261" r:id="rId8"/>
    <p:sldId id="304" r:id="rId9"/>
    <p:sldId id="264" r:id="rId10"/>
    <p:sldId id="310" r:id="rId11"/>
    <p:sldId id="269" r:id="rId12"/>
    <p:sldId id="305" r:id="rId13"/>
    <p:sldId id="273" r:id="rId14"/>
    <p:sldId id="303" r:id="rId15"/>
  </p:sldIdLst>
  <p:sldSz cx="9144000" cy="514826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2F2F2"/>
    <a:srgbClr val="80D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-222" y="-8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236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charset="0"/>
                <a:ea typeface="Helvetica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charset="0"/>
                <a:ea typeface="Helvetica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198" y="1143000"/>
            <a:ext cx="548160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charset="0"/>
                <a:ea typeface="Helvetica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charset="0"/>
                <a:ea typeface="Helvetica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2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 charset="0"/>
        <a:ea typeface="Helvetica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 charset="0"/>
        <a:ea typeface="Helvetica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 charset="0"/>
        <a:ea typeface="Helvetica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 charset="0"/>
        <a:ea typeface="Helvetica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 charset="0"/>
        <a:ea typeface="Helvetic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图文配置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EFF54-E945-2E4B-B49A-8C2C508D8D7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图文配置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EFF54-E945-2E4B-B49A-8C2C508D8D7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EFF54-E945-2E4B-B49A-8C2C508D8D75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245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842510"/>
            <a:ext cx="6858010" cy="1792269"/>
          </a:xfrm>
        </p:spPr>
        <p:txBody>
          <a:bodyPr anchor="b"/>
          <a:lstStyle>
            <a:lvl1pPr algn="ctr">
              <a:defRPr sz="4505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3896"/>
            <a:ext cx="6858010" cy="124291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6435" indent="0" algn="ctr">
              <a:buNone/>
              <a:defRPr sz="1350"/>
            </a:lvl3pPr>
            <a:lvl4pPr marL="1029335" indent="0" algn="ctr">
              <a:buNone/>
              <a:defRPr sz="1200"/>
            </a:lvl4pPr>
            <a:lvl5pPr marL="1372870" indent="0" algn="ctr">
              <a:buNone/>
              <a:defRPr sz="1200"/>
            </a:lvl5pPr>
            <a:lvl6pPr marL="1715770" indent="0" algn="ctr">
              <a:buNone/>
              <a:defRPr sz="1200"/>
            </a:lvl6pPr>
            <a:lvl7pPr marL="2059305" indent="0" algn="ctr">
              <a:buNone/>
              <a:defRPr sz="1200"/>
            </a:lvl7pPr>
            <a:lvl8pPr marL="2402205" indent="0" algn="ctr">
              <a:buNone/>
              <a:defRPr sz="1200"/>
            </a:lvl8pPr>
            <a:lvl9pPr marL="274574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1" y="274084"/>
            <a:ext cx="7886712" cy="43626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3427"/>
            <a:ext cx="7886712" cy="2141428"/>
          </a:xfrm>
        </p:spPr>
        <p:txBody>
          <a:bodyPr anchor="b"/>
          <a:lstStyle>
            <a:lvl1pPr algn="l">
              <a:defRPr sz="45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5114"/>
            <a:ext cx="7886712" cy="112612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64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9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8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9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2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5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370419"/>
            <a:ext cx="3886206" cy="32663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7" y="1370419"/>
            <a:ext cx="3886206" cy="32663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4085"/>
            <a:ext cx="7886712" cy="72830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4" y="1176540"/>
            <a:ext cx="3526385" cy="53303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4" y="1755328"/>
            <a:ext cx="3526385" cy="2841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9" y="1176540"/>
            <a:ext cx="3526386" cy="533038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9" y="1769645"/>
            <a:ext cx="3526386" cy="28276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3201"/>
            <a:ext cx="3195642" cy="1201202"/>
          </a:xfrm>
        </p:spPr>
        <p:txBody>
          <a:bodyPr anchor="t" anchorCtr="0">
            <a:normAutofit/>
          </a:bodyPr>
          <a:lstStyle>
            <a:lvl1pPr>
              <a:defRPr sz="3005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6" y="343201"/>
            <a:ext cx="4477948" cy="40564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6435" indent="0">
              <a:buNone/>
              <a:defRPr sz="1800"/>
            </a:lvl3pPr>
            <a:lvl4pPr marL="1029335" indent="0">
              <a:buNone/>
              <a:defRPr sz="1500"/>
            </a:lvl4pPr>
            <a:lvl5pPr marL="1372870" indent="0">
              <a:buNone/>
              <a:defRPr sz="1500"/>
            </a:lvl5pPr>
            <a:lvl6pPr marL="1715770" indent="0">
              <a:buNone/>
              <a:defRPr sz="1500"/>
            </a:lvl6pPr>
            <a:lvl7pPr marL="2059305" indent="0">
              <a:buNone/>
              <a:defRPr sz="1500"/>
            </a:lvl7pPr>
            <a:lvl8pPr marL="2402205" indent="0">
              <a:buNone/>
              <a:defRPr sz="1500"/>
            </a:lvl8pPr>
            <a:lvl9pPr marL="274574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4402"/>
            <a:ext cx="3195642" cy="286119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6435" indent="0">
              <a:buNone/>
              <a:defRPr sz="900"/>
            </a:lvl3pPr>
            <a:lvl4pPr marL="1029335" indent="0">
              <a:buNone/>
              <a:defRPr sz="750"/>
            </a:lvl4pPr>
            <a:lvl5pPr marL="1372870" indent="0">
              <a:buNone/>
              <a:defRPr sz="750"/>
            </a:lvl5pPr>
            <a:lvl6pPr marL="1715770" indent="0">
              <a:buNone/>
              <a:defRPr sz="750"/>
            </a:lvl6pPr>
            <a:lvl7pPr marL="2059305" indent="0">
              <a:buNone/>
              <a:defRPr sz="750"/>
            </a:lvl7pPr>
            <a:lvl8pPr marL="2402205" indent="0">
              <a:buNone/>
              <a:defRPr sz="750"/>
            </a:lvl8pPr>
            <a:lvl9pPr marL="274574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274084"/>
            <a:ext cx="1971678" cy="4362699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4084"/>
            <a:ext cx="5800734" cy="436269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084"/>
            <a:ext cx="7886712" cy="995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419"/>
            <a:ext cx="7886712" cy="326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71441"/>
            <a:ext cx="2057403" cy="274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</a:defRPr>
            </a:lvl1pPr>
          </a:lstStyle>
          <a:p>
            <a:fld id="{82F288E0-7875-42C4-84C8-98DBBD3BF4D2}" type="datetimeFigureOut">
              <a:rPr lang="zh-CN" altLang="en-US" smtClean="0"/>
              <a:t>2017-12-2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5" y="4771441"/>
            <a:ext cx="3086105" cy="274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60" y="4771441"/>
            <a:ext cx="2057403" cy="274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6435" rtl="0" eaLnBrk="1" latinLnBrk="0" hangingPunct="1">
        <a:lnSpc>
          <a:spcPct val="90000"/>
        </a:lnSpc>
        <a:spcBef>
          <a:spcPct val="0"/>
        </a:spcBef>
        <a:buNone/>
        <a:defRPr sz="3305" kern="1200">
          <a:solidFill>
            <a:schemeClr val="tx1"/>
          </a:solidFill>
          <a:latin typeface="+mj-lt"/>
          <a:ea typeface="Helvetica" charset="0"/>
          <a:cs typeface="+mj-cs"/>
        </a:defRPr>
      </a:lvl1pPr>
    </p:titleStyle>
    <p:bodyStyle>
      <a:lvl1pPr marL="171450" indent="-170815" algn="l" defTabSz="686435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+mn-cs"/>
        </a:defRPr>
      </a:lvl1pPr>
      <a:lvl2pPr marL="514985" indent="-170815" algn="l" defTabSz="68643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+mn-cs"/>
        </a:defRPr>
      </a:lvl2pPr>
      <a:lvl3pPr marL="857885" indent="-170815" algn="l" defTabSz="68643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+mn-cs"/>
        </a:defRPr>
      </a:lvl3pPr>
      <a:lvl4pPr marL="1201420" indent="-170815" algn="l" defTabSz="68643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+mn-cs"/>
        </a:defRPr>
      </a:lvl4pPr>
      <a:lvl5pPr marL="1544320" indent="-170815" algn="l" defTabSz="68643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+mn-cs"/>
        </a:defRPr>
      </a:lvl5pPr>
      <a:lvl6pPr marL="1887855" indent="-170815" algn="l" defTabSz="68643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55" indent="-170815" algn="l" defTabSz="68643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290" indent="-170815" algn="l" defTabSz="68643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190" indent="-170815" algn="l" defTabSz="68643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64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2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kerfab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akerfab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kerfabs.com/Premium-PCB-Service.html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akerfab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rfab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kerfabs.com/index.php?route=product/product&amp;path=93_106&amp;product_id=138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kerfab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kerfabs.com/PCB-Assembly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://www.makerfabs.com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oduce@seeed.cc" TargetMode="External"/><Relationship Id="rId2" Type="http://schemas.openxmlformats.org/officeDocument/2006/relationships/hyperlink" Target="http://www.makerfabs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erfabs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1342" y="2821929"/>
            <a:ext cx="459709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0000FF"/>
                </a:solidFill>
                <a:ea typeface="Helvetica" charset="0"/>
              </a:rPr>
              <a:t>Makerfabs</a:t>
            </a:r>
            <a:r>
              <a:rPr lang="zh-CN" altLang="en-US" sz="4000" b="1" dirty="0" smtClean="0">
                <a:solidFill>
                  <a:srgbClr val="0000FF"/>
                </a:solidFill>
                <a:ea typeface="Helvetica" charset="0"/>
              </a:rPr>
              <a:t> </a:t>
            </a:r>
            <a:endParaRPr lang="en-US" altLang="zh-CN" sz="4000" b="1" dirty="0">
              <a:solidFill>
                <a:srgbClr val="0000FF"/>
              </a:solidFill>
              <a:ea typeface="Helvetica" charset="0"/>
            </a:endParaRPr>
          </a:p>
          <a:p>
            <a:pPr algn="ctr"/>
            <a:r>
              <a:rPr lang="zh-CN" altLang="en-US" sz="2400" b="1" dirty="0">
                <a:ea typeface="Helvetica" charset="0"/>
              </a:rPr>
              <a:t>Agile Manufacturing Service Guide</a:t>
            </a:r>
            <a:endParaRPr lang="en-US" altLang="zh-CN" dirty="0">
              <a:solidFill>
                <a:schemeClr val="bg1">
                  <a:lumMod val="75000"/>
                </a:schemeClr>
              </a:solidFill>
              <a:ea typeface="Helvetica" charset="0"/>
            </a:endParaRPr>
          </a:p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a typeface="Helvetica" charset="0"/>
                <a:hlinkClick r:id="rId2"/>
              </a:rPr>
              <a:t>www.makerfabs.com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a typeface="Helvetica" charset="0"/>
              </a:rPr>
              <a:t>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ea typeface="Helvetica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76" y="388577"/>
            <a:ext cx="2056360" cy="1901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019" y="117397"/>
            <a:ext cx="465186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PCB Production</a:t>
            </a:r>
          </a:p>
        </p:txBody>
      </p:sp>
      <p:sp>
        <p:nvSpPr>
          <p:cNvPr id="23" name="文本框 74"/>
          <p:cNvSpPr txBox="1"/>
          <p:nvPr/>
        </p:nvSpPr>
        <p:spPr>
          <a:xfrm>
            <a:off x="6855696" y="4847152"/>
            <a:ext cx="19884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  <a:hlinkClick r:id="rId2"/>
              </a:rPr>
              <a:t>www.makerfabs.com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</a:rPr>
              <a:t> 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ea typeface="Helvetica" charset="0"/>
            </a:endParaRPr>
          </a:p>
        </p:txBody>
      </p:sp>
      <p:sp>
        <p:nvSpPr>
          <p:cNvPr id="3" name="AutoShape 2" descr="http://www.makerfabs.com/desfile/images/Premium%20PCB%20Service_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www.makerfabs.com/desfile/images/Premium%20PCB%20Service_6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www.makerfabs.com/desfile/images/Premium%20PCB%20Service_6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9" y="894292"/>
            <a:ext cx="4328293" cy="26125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3" y="894292"/>
            <a:ext cx="4102015" cy="3898762"/>
          </a:xfrm>
          <a:prstGeom prst="rect">
            <a:avLst/>
          </a:prstGeom>
        </p:spPr>
      </p:pic>
      <p:sp>
        <p:nvSpPr>
          <p:cNvPr id="14" name="文本框 1"/>
          <p:cNvSpPr txBox="1"/>
          <p:nvPr/>
        </p:nvSpPr>
        <p:spPr>
          <a:xfrm>
            <a:off x="287879" y="555738"/>
            <a:ext cx="465186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FR4:</a:t>
            </a:r>
          </a:p>
        </p:txBody>
      </p:sp>
      <p:sp>
        <p:nvSpPr>
          <p:cNvPr id="15" name="文本框 1"/>
          <p:cNvSpPr txBox="1"/>
          <p:nvPr/>
        </p:nvSpPr>
        <p:spPr>
          <a:xfrm>
            <a:off x="4529765" y="558817"/>
            <a:ext cx="465186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FPC&amp;Rigid-Flex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:</a:t>
            </a:r>
          </a:p>
        </p:txBody>
      </p:sp>
      <p:sp>
        <p:nvSpPr>
          <p:cNvPr id="8" name="矩形 7"/>
          <p:cNvSpPr/>
          <p:nvPr/>
        </p:nvSpPr>
        <p:spPr>
          <a:xfrm>
            <a:off x="612775" y="4894347"/>
            <a:ext cx="65678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5"/>
              </a:rPr>
              <a:t>https://</a:t>
            </a:r>
            <a:r>
              <a:rPr lang="en-US" sz="1050" dirty="0" smtClean="0">
                <a:hlinkClick r:id="rId5"/>
              </a:rPr>
              <a:t>www.makerfabs.com/Premium-PCB-Service.html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287879" y="3627607"/>
            <a:ext cx="4596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For prototype: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100% </a:t>
            </a:r>
            <a:r>
              <a:rPr lang="en-US" sz="1600" dirty="0" smtClean="0"/>
              <a:t>functional Testing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877" y="3966161"/>
            <a:ext cx="5449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For Mass Production: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100% </a:t>
            </a:r>
            <a:r>
              <a:rPr lang="en-US" sz="1600" dirty="0" err="1" smtClean="0"/>
              <a:t>zig</a:t>
            </a:r>
            <a:r>
              <a:rPr lang="en-US" sz="1600" dirty="0" smtClean="0"/>
              <a:t> Testing</a:t>
            </a:r>
          </a:p>
        </p:txBody>
      </p:sp>
    </p:spTree>
    <p:extLst>
      <p:ext uri="{BB962C8B-B14F-4D97-AF65-F5344CB8AC3E}">
        <p14:creationId xmlns:p14="http://schemas.microsoft.com/office/powerpoint/2010/main" val="404433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019" y="117397"/>
            <a:ext cx="465186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PCB Assembly</a:t>
            </a:r>
          </a:p>
        </p:txBody>
      </p:sp>
      <p:sp>
        <p:nvSpPr>
          <p:cNvPr id="37" name="Shape 401"/>
          <p:cNvSpPr/>
          <p:nvPr/>
        </p:nvSpPr>
        <p:spPr>
          <a:xfrm>
            <a:off x="3896863" y="1694861"/>
            <a:ext cx="4993137" cy="328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228600" indent="-228600" algn="l">
              <a:buSzPct val="100000"/>
              <a:buChar char="•"/>
              <a:defRPr sz="4000">
                <a:solidFill>
                  <a:srgbClr val="5E5E5E"/>
                </a:solidFill>
              </a:defRPr>
            </a:pPr>
            <a:endParaRPr sz="1200" dirty="0">
              <a:latin typeface="Helvetica"/>
              <a:cs typeface="Helvetica"/>
            </a:endParaRPr>
          </a:p>
        </p:txBody>
      </p:sp>
      <p:sp>
        <p:nvSpPr>
          <p:cNvPr id="23" name="文本框 74"/>
          <p:cNvSpPr txBox="1"/>
          <p:nvPr/>
        </p:nvSpPr>
        <p:spPr>
          <a:xfrm>
            <a:off x="6855696" y="4636144"/>
            <a:ext cx="19884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  <a:hlinkClick r:id="rId2"/>
              </a:rPr>
              <a:t>www.makerfabs.com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</a:rPr>
              <a:t> 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ea typeface="Helvetica" charset="0"/>
            </a:endParaRPr>
          </a:p>
        </p:txBody>
      </p:sp>
      <p:pic>
        <p:nvPicPr>
          <p:cNvPr id="2050" name="Picture 2" descr="C:\Users\lg\Documents\Tencent Files\2438877816\Image\C2C\D96BCD3997418406BA2EEED0D201DC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24" y="2453372"/>
            <a:ext cx="2799908" cy="20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g\Documents\Tencent Files\2438877816\Image\C2C\C45E49E5EC1936D850E54D1D1C89C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444750"/>
            <a:ext cx="1581415" cy="210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4" y="533531"/>
            <a:ext cx="8711921" cy="1564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025" y="2102515"/>
            <a:ext cx="1547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Pick-n-place machine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33688" y="2102515"/>
            <a:ext cx="773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Reflow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6914" y="2102515"/>
            <a:ext cx="1027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Visual Checking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40514" y="2102515"/>
            <a:ext cx="1027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Engineering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944694" y="4674244"/>
            <a:ext cx="854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Testing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4274" y="4674244"/>
            <a:ext cx="1547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THT </a:t>
            </a:r>
            <a:r>
              <a:rPr lang="en-US" sz="1000" dirty="0" err="1" smtClean="0"/>
              <a:t>Soldering&amp;Cleanning</a:t>
            </a:r>
            <a:endParaRPr lang="en-US" sz="1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777609" y="3210949"/>
            <a:ext cx="2201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100% </a:t>
            </a:r>
            <a:r>
              <a:rPr lang="en-US" sz="1600" b="1" dirty="0" smtClean="0"/>
              <a:t>functional Testing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2159" y="3087838"/>
            <a:ext cx="7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231900"/>
            <a:ext cx="4902200" cy="2120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4261" y="1449537"/>
            <a:ext cx="3937000" cy="12105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Helvetica"/>
                <a:cs typeface="Helvetica"/>
              </a:rPr>
              <a:t>Our</a:t>
            </a:r>
          </a:p>
          <a:p>
            <a:pPr>
              <a:lnSpc>
                <a:spcPct val="9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Helvetica"/>
                <a:cs typeface="Helvetica"/>
              </a:rPr>
              <a:t>Experience</a:t>
            </a:r>
            <a:endParaRPr kumimoji="1" lang="en-US" altLang="zh-CN" sz="40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4261" y="2660125"/>
            <a:ext cx="25664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Part </a:t>
            </a: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0</a:t>
            </a: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154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37" y="3041916"/>
            <a:ext cx="3119498" cy="177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5"/>
          <p:cNvSpPr/>
          <p:nvPr/>
        </p:nvSpPr>
        <p:spPr>
          <a:xfrm>
            <a:off x="1833151" y="0"/>
            <a:ext cx="1833151" cy="17954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3695"/>
            <a:ext cx="4191583" cy="188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2" y="2703477"/>
            <a:ext cx="4553252" cy="215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66" y="84257"/>
            <a:ext cx="4486916" cy="250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26" y="1476906"/>
            <a:ext cx="3373438" cy="184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7950200" y="-127118"/>
            <a:ext cx="184666" cy="369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98" name="矩形 97"/>
          <p:cNvSpPr/>
          <p:nvPr/>
        </p:nvSpPr>
        <p:spPr>
          <a:xfrm>
            <a:off x="0" y="3245736"/>
            <a:ext cx="9144000" cy="1902527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550137" y="3807779"/>
            <a:ext cx="3276797" cy="708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000" b="1" spc="-150" dirty="0">
                <a:solidFill>
                  <a:schemeClr val="bg1"/>
                </a:solidFill>
                <a:latin typeface="Helvetica"/>
                <a:cs typeface="Helvetica"/>
              </a:rPr>
              <a:t>Thank</a:t>
            </a:r>
            <a:r>
              <a:rPr kumimoji="1" lang="zh-CN" altLang="en-US" sz="4000" b="1" spc="-15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kumimoji="1" lang="en-US" altLang="zh-CN" sz="4000" b="1" spc="-150" dirty="0">
                <a:solidFill>
                  <a:schemeClr val="bg1"/>
                </a:solidFill>
                <a:latin typeface="Helvetica"/>
                <a:cs typeface="Helvetica"/>
              </a:rPr>
              <a:t>You</a:t>
            </a:r>
            <a:endParaRPr kumimoji="1" lang="zh-CN" altLang="en-US" sz="4000" b="1" spc="-1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609" y="4186408"/>
            <a:ext cx="302684" cy="233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" y="438367"/>
            <a:ext cx="4772025" cy="1247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62353" y="4091049"/>
            <a:ext cx="269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Service@makerfabs.com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1231900"/>
            <a:ext cx="4902200" cy="2120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94261" y="1449537"/>
            <a:ext cx="3937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4000" b="1" dirty="0" err="1">
                <a:solidFill>
                  <a:schemeClr val="bg1"/>
                </a:solidFill>
                <a:latin typeface="Helvetica"/>
                <a:cs typeface="Helvetica"/>
              </a:rPr>
              <a:t>Makerfabs</a:t>
            </a:r>
            <a:r>
              <a:rPr kumimoji="1" lang="en-US" altLang="zh-CN" sz="4000" b="1" dirty="0">
                <a:solidFill>
                  <a:schemeClr val="bg1"/>
                </a:solidFill>
                <a:latin typeface="Helvetica"/>
                <a:cs typeface="Helvetica"/>
              </a:rPr>
              <a:t> Overview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4261" y="2660125"/>
            <a:ext cx="2566439" cy="335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Part 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98754" y="247284"/>
            <a:ext cx="30690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We </a:t>
            </a:r>
            <a:r>
              <a:rPr kumimoji="1"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offer: </a:t>
            </a: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95267" y="291475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0" name="文本框 33"/>
          <p:cNvSpPr txBox="1"/>
          <p:nvPr/>
        </p:nvSpPr>
        <p:spPr>
          <a:xfrm>
            <a:off x="202583" y="585838"/>
            <a:ext cx="748440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More than 30 designs, for Open Hardware/IOT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9" y="1086510"/>
            <a:ext cx="2399999" cy="180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76" y="1223006"/>
            <a:ext cx="2400000" cy="180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23" y="1354417"/>
            <a:ext cx="1987177" cy="14903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2" y="3030723"/>
            <a:ext cx="2400001" cy="180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08" y="3030723"/>
            <a:ext cx="2400001" cy="180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78" y="3004077"/>
            <a:ext cx="2400000" cy="18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4250" y="2844800"/>
            <a:ext cx="186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SIM808 GPS Tracker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87609" y="2844800"/>
            <a:ext cx="186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A7 GPS Tracker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525142" y="2852684"/>
            <a:ext cx="186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IOT Starter Kits</a:t>
            </a:r>
            <a:endParaRPr lang="en-US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87728" y="4707612"/>
            <a:ext cx="186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Open hardware Arduino</a:t>
            </a:r>
            <a:endParaRPr lang="en-US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952748" y="4707611"/>
            <a:ext cx="186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Node MCU ESP12 </a:t>
            </a:r>
            <a:r>
              <a:rPr lang="en-US" sz="1000" b="1" dirty="0" err="1" smtClean="0"/>
              <a:t>Wifi</a:t>
            </a:r>
            <a:r>
              <a:rPr lang="en-US" sz="1000" b="1" dirty="0" smtClean="0"/>
              <a:t> Module</a:t>
            </a:r>
            <a:endParaRPr lang="en-US" sz="1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53719" y="4721303"/>
            <a:ext cx="2259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More than 20 Kinds of Arduino Shields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12847" y="2359725"/>
            <a:ext cx="139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… …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000463" y="901822"/>
            <a:ext cx="2346305" cy="274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Prototype</a:t>
            </a:r>
            <a:endParaRPr lang="en-AU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00463" y="2183569"/>
            <a:ext cx="2346305" cy="274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Produce</a:t>
            </a:r>
            <a:endParaRPr lang="en-AU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00463" y="3630107"/>
            <a:ext cx="2346305" cy="274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Promote</a:t>
            </a:r>
            <a:endParaRPr lang="en-AU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00463" y="1214975"/>
            <a:ext cx="3178694" cy="76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Maker Education Kits</a:t>
            </a:r>
          </a:p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Open Source Hardware Modules</a:t>
            </a:r>
          </a:p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Theme Based Kits</a:t>
            </a:r>
          </a:p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Technical Solutions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000463" y="2522342"/>
            <a:ext cx="26287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PCB Prototyping Service</a:t>
            </a:r>
          </a:p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Hardware Development Kit</a:t>
            </a:r>
          </a:p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Agile and Open Manufacturing Service</a:t>
            </a:r>
          </a:p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Distributed Portal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000463" y="3936276"/>
            <a:ext cx="262875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More than 100 distributor</a:t>
            </a:r>
          </a:p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Ecommerce</a:t>
            </a:r>
          </a:p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Global Distribution</a:t>
            </a:r>
          </a:p>
        </p:txBody>
      </p:sp>
      <p:sp>
        <p:nvSpPr>
          <p:cNvPr id="30" name="椭圆 29"/>
          <p:cNvSpPr/>
          <p:nvPr/>
        </p:nvSpPr>
        <p:spPr>
          <a:xfrm>
            <a:off x="4677387" y="895400"/>
            <a:ext cx="323076" cy="323076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677387" y="2173646"/>
            <a:ext cx="323076" cy="32307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7F7F7F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677387" y="3615604"/>
            <a:ext cx="323076" cy="3230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98754" y="247284"/>
            <a:ext cx="30690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We </a:t>
            </a:r>
            <a:r>
              <a:rPr kumimoji="1"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offer: </a:t>
            </a: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95267" y="291475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6759287" y="4785995"/>
            <a:ext cx="19884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  <a:hlinkClick r:id="rId3"/>
              </a:rPr>
              <a:t>www.makerfabs.com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</a:rPr>
              <a:t> 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ea typeface="Helvetica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103495" y="2077720"/>
            <a:ext cx="35401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076190" y="3510280"/>
            <a:ext cx="35401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076190" y="4733925"/>
            <a:ext cx="35401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214975"/>
            <a:ext cx="3731825" cy="28367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7194" y="4272260"/>
            <a:ext cx="343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5"/>
              </a:rPr>
              <a:t>https://www.makerfabs.com/index.php?route=product/product&amp;path=93_106&amp;product_id=138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0" name="文本框 33"/>
          <p:cNvSpPr txBox="1"/>
          <p:nvPr/>
        </p:nvSpPr>
        <p:spPr>
          <a:xfrm>
            <a:off x="202584" y="585838"/>
            <a:ext cx="30690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Express PCB 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3120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017608" y="1204717"/>
            <a:ext cx="2346305" cy="274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One stop service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017608" y="2131499"/>
            <a:ext cx="2346305" cy="274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1-1000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pcs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017608" y="3092897"/>
            <a:ext cx="2346305" cy="274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14~21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days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17608" y="1517870"/>
            <a:ext cx="317869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Making prototyping of any electronics product easy and 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flexible, from the 1 pcs prototyping to mass Production.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17770" y="2470150"/>
            <a:ext cx="3061970" cy="426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Unleash the flexibility from decentralized and small batch manufacturing.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17770" y="3399155"/>
            <a:ext cx="3061970" cy="259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 sz="3200">
                <a:solidFill>
                  <a:srgbClr val="00905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Average lead time </a:t>
            </a:r>
          </a:p>
        </p:txBody>
      </p:sp>
      <p:sp>
        <p:nvSpPr>
          <p:cNvPr id="30" name="椭圆 29"/>
          <p:cNvSpPr/>
          <p:nvPr/>
        </p:nvSpPr>
        <p:spPr>
          <a:xfrm>
            <a:off x="4694532" y="1198295"/>
            <a:ext cx="323076" cy="3230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694532" y="2121576"/>
            <a:ext cx="323076" cy="323076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7F7F7F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694532" y="3078394"/>
            <a:ext cx="323076" cy="3230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120640" y="2025650"/>
            <a:ext cx="35401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093335" y="2973070"/>
            <a:ext cx="35401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093335" y="3738245"/>
            <a:ext cx="35401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759287" y="4785995"/>
            <a:ext cx="19884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  <a:hlinkClick r:id="rId2"/>
              </a:rPr>
              <a:t>www.makerfabs.com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</a:rPr>
              <a:t> 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ea typeface="Helvetica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7" y="1084020"/>
            <a:ext cx="3989805" cy="319897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0" y="4547409"/>
            <a:ext cx="482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4"/>
              </a:rPr>
              <a:t>https://www.makerfabs.com/PCB-Assembly.html</a:t>
            </a:r>
            <a:endParaRPr lang="zh-CN" altLang="en-US" dirty="0"/>
          </a:p>
        </p:txBody>
      </p:sp>
      <p:sp>
        <p:nvSpPr>
          <p:cNvPr id="20" name="文本框 33"/>
          <p:cNvSpPr txBox="1"/>
          <p:nvPr/>
        </p:nvSpPr>
        <p:spPr>
          <a:xfrm>
            <a:off x="198754" y="247284"/>
            <a:ext cx="30690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We </a:t>
            </a:r>
            <a:r>
              <a:rPr kumimoji="1"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offer: </a:t>
            </a: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5" name="文本框 33"/>
          <p:cNvSpPr txBox="1"/>
          <p:nvPr/>
        </p:nvSpPr>
        <p:spPr>
          <a:xfrm>
            <a:off x="202584" y="585838"/>
            <a:ext cx="30690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Turn Key PCBA Service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044565" y="2753995"/>
            <a:ext cx="2879090" cy="84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029960" y="1866265"/>
            <a:ext cx="2879090" cy="842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97485" y="1873885"/>
            <a:ext cx="2879090" cy="8420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97485" y="993775"/>
            <a:ext cx="2879090" cy="842010"/>
            <a:chOff x="312" y="1642"/>
            <a:chExt cx="4534" cy="1326"/>
          </a:xfrm>
          <a:solidFill>
            <a:srgbClr val="00B0F0"/>
          </a:solidFill>
        </p:grpSpPr>
        <p:sp>
          <p:nvSpPr>
            <p:cNvPr id="15" name="矩形 14"/>
            <p:cNvSpPr/>
            <p:nvPr/>
          </p:nvSpPr>
          <p:spPr>
            <a:xfrm>
              <a:off x="312" y="1642"/>
              <a:ext cx="4534" cy="1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" name="图片 2" descr="未标题-1-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" y="1802"/>
              <a:ext cx="1006" cy="1006"/>
            </a:xfrm>
            <a:prstGeom prst="rect">
              <a:avLst/>
            </a:prstGeom>
            <a:grpFill/>
          </p:spPr>
        </p:pic>
      </p:grpSp>
      <p:grpSp>
        <p:nvGrpSpPr>
          <p:cNvPr id="20" name="组合 19"/>
          <p:cNvGrpSpPr/>
          <p:nvPr/>
        </p:nvGrpSpPr>
        <p:grpSpPr>
          <a:xfrm>
            <a:off x="3110230" y="993775"/>
            <a:ext cx="2879090" cy="842010"/>
            <a:chOff x="4892" y="1642"/>
            <a:chExt cx="4534" cy="1326"/>
          </a:xfrm>
        </p:grpSpPr>
        <p:sp>
          <p:nvSpPr>
            <p:cNvPr id="17" name="矩形 16"/>
            <p:cNvSpPr/>
            <p:nvPr/>
          </p:nvSpPr>
          <p:spPr>
            <a:xfrm>
              <a:off x="4892" y="1642"/>
              <a:ext cx="4534" cy="13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未标题-1-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1" y="1814"/>
              <a:ext cx="1007" cy="1006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6022340" y="993775"/>
            <a:ext cx="2879090" cy="8420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未标题-1-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135" y="1095375"/>
            <a:ext cx="639445" cy="638810"/>
          </a:xfrm>
          <a:prstGeom prst="rect">
            <a:avLst/>
          </a:prstGeom>
        </p:spPr>
      </p:pic>
      <p:pic>
        <p:nvPicPr>
          <p:cNvPr id="6" name="图片 5" descr="未标题-1-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0" y="1988185"/>
            <a:ext cx="639445" cy="638810"/>
          </a:xfrm>
          <a:prstGeom prst="rect">
            <a:avLst/>
          </a:prstGeom>
        </p:spPr>
      </p:pic>
      <p:pic>
        <p:nvPicPr>
          <p:cNvPr id="8" name="图片 7" descr="未标题-1-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485" y="1964055"/>
            <a:ext cx="639445" cy="6388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3019" y="117397"/>
            <a:ext cx="30690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PCB Prototyping Capabilities</a:t>
            </a:r>
          </a:p>
        </p:txBody>
      </p:sp>
      <p:sp>
        <p:nvSpPr>
          <p:cNvPr id="30" name="椭圆 29"/>
          <p:cNvSpPr/>
          <p:nvPr/>
        </p:nvSpPr>
        <p:spPr>
          <a:xfrm>
            <a:off x="6196965" y="2856230"/>
            <a:ext cx="629920" cy="64516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106420" y="1866265"/>
            <a:ext cx="2879090" cy="8420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未标题-1-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165" y="1969770"/>
            <a:ext cx="639445" cy="63881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97485" y="2753995"/>
            <a:ext cx="2879090" cy="8420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未标题-1-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65" y="2868930"/>
            <a:ext cx="639445" cy="63881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3114040" y="2753995"/>
            <a:ext cx="2879090" cy="8420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未标题-1-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390" y="2884170"/>
            <a:ext cx="639445" cy="63881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722370" y="629921"/>
            <a:ext cx="1654810" cy="3556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71437" tIns="71437" rIns="71437" bIns="71437" numCol="1" spcCol="38100" rtlCol="0" anchor="ctr" forceAA="0">
            <a:spAutoFit/>
          </a:bodyPr>
          <a:lstStyle/>
          <a:p>
            <a:pPr marL="0" marR="0" indent="0" algn="ctr" defTabSz="584200" rtl="0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Helvetica" charset="0"/>
                <a:ea typeface="微软雅黑" charset="0"/>
                <a:cs typeface="+mn-cs"/>
                <a:sym typeface="Avenir Light"/>
              </a:rPr>
              <a:t>Electronic Services</a:t>
            </a:r>
          </a:p>
        </p:txBody>
      </p:sp>
      <p:cxnSp>
        <p:nvCxnSpPr>
          <p:cNvPr id="35" name="直接连接符 34"/>
          <p:cNvCxnSpPr>
            <a:stCxn id="34" idx="1"/>
          </p:cNvCxnSpPr>
          <p:nvPr/>
        </p:nvCxnSpPr>
        <p:spPr>
          <a:xfrm flipH="1">
            <a:off x="1806575" y="807720"/>
            <a:ext cx="191579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5392420" y="807720"/>
            <a:ext cx="191579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95756" y="1121566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01.  PCB Prototyping</a:t>
            </a:r>
            <a:endParaRPr kumimoji="1"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990750" y="1115218"/>
            <a:ext cx="14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solidFill>
                  <a:srgbClr val="404040"/>
                </a:solidFill>
                <a:latin typeface="Helvetica"/>
                <a:cs typeface="Helvetica"/>
              </a:rPr>
              <a:t>02.PCB Assembly</a:t>
            </a:r>
            <a:endParaRPr kumimoji="1" lang="zh-CN" altLang="en-US" sz="1200" b="1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84840" y="1340533"/>
            <a:ext cx="19413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00" dirty="0">
                <a:solidFill>
                  <a:srgbClr val="404040"/>
                </a:solidFill>
                <a:latin typeface="Helvetica"/>
                <a:cs typeface="Helvetica"/>
              </a:rPr>
              <a:t>Easy to Use-upload Gerber file to get an instant quote.</a:t>
            </a:r>
          </a:p>
          <a:p>
            <a:endParaRPr kumimoji="1" lang="zh-CN" altLang="en-US" sz="9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984266" y="1357838"/>
            <a:ext cx="183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00" dirty="0">
                <a:solidFill>
                  <a:srgbClr val="404040"/>
                </a:solidFill>
                <a:latin typeface="Helvetica"/>
                <a:cs typeface="Helvetica"/>
              </a:rPr>
              <a:t>1 to 50 pieces PCB assembly service with OPL components.</a:t>
            </a:r>
            <a:endParaRPr kumimoji="1" lang="zh-CN" altLang="en-US" sz="9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008048" y="1970115"/>
            <a:ext cx="1270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solidFill>
                  <a:srgbClr val="404040"/>
                </a:solidFill>
                <a:latin typeface="Helvetica"/>
                <a:cs typeface="Helvetica"/>
              </a:rPr>
              <a:t>05.PCB Stencil</a:t>
            </a:r>
            <a:endParaRPr kumimoji="1" lang="zh-CN" altLang="en-US" sz="1200" b="1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992556" y="2212735"/>
            <a:ext cx="182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00" dirty="0">
                <a:solidFill>
                  <a:srgbClr val="404040"/>
                </a:solidFill>
                <a:latin typeface="Helvetica"/>
                <a:cs typeface="Helvetica"/>
              </a:rPr>
              <a:t>Customized SMT stencil for your design.</a:t>
            </a:r>
            <a:endParaRPr kumimoji="1" lang="zh-CN" altLang="en-US" sz="9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898464" y="1987420"/>
            <a:ext cx="1655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solidFill>
                  <a:srgbClr val="404040"/>
                </a:solidFill>
                <a:latin typeface="Helvetica"/>
                <a:cs typeface="Helvetica"/>
              </a:rPr>
              <a:t>06.Electronic Badge</a:t>
            </a:r>
            <a:endParaRPr kumimoji="1" lang="zh-CN" altLang="en-US" sz="1200" b="1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882972" y="2230040"/>
            <a:ext cx="186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00" dirty="0">
                <a:solidFill>
                  <a:srgbClr val="404040"/>
                </a:solidFill>
                <a:latin typeface="Helvetica"/>
                <a:cs typeface="Helvetica"/>
              </a:rPr>
              <a:t>We layout, fabricate, and pack badges with components.</a:t>
            </a:r>
            <a:endParaRPr kumimoji="1" lang="zh-CN" altLang="en-US" sz="9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897748" y="2796891"/>
            <a:ext cx="146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solidFill>
                  <a:srgbClr val="404040"/>
                </a:solidFill>
                <a:latin typeface="Helvetica"/>
                <a:cs typeface="Helvetica"/>
              </a:rPr>
              <a:t>09.Fusion Gallery</a:t>
            </a:r>
            <a:endParaRPr kumimoji="1" lang="zh-CN" altLang="en-US" sz="1200" b="1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882256" y="3021499"/>
            <a:ext cx="21333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00" dirty="0">
                <a:solidFill>
                  <a:srgbClr val="404040"/>
                </a:solidFill>
                <a:latin typeface="Helvetica"/>
                <a:cs typeface="Helvetica"/>
              </a:rPr>
              <a:t>Share your projects to allow everyone to use, modify and upgrade. Find other makers just like you!</a:t>
            </a:r>
            <a:endParaRPr kumimoji="1" lang="zh-CN" altLang="en-US" sz="9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087744" y="2850614"/>
            <a:ext cx="1732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solidFill>
                  <a:srgbClr val="404040"/>
                </a:solidFill>
                <a:latin typeface="Helvetica"/>
                <a:cs typeface="Helvetica"/>
              </a:rPr>
              <a:t>07.Changeable Cable</a:t>
            </a:r>
            <a:endParaRPr kumimoji="1" lang="zh-CN" altLang="en-US" sz="1200" b="1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72252" y="3093234"/>
            <a:ext cx="189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00" dirty="0">
                <a:solidFill>
                  <a:srgbClr val="404040"/>
                </a:solidFill>
                <a:latin typeface="Helvetica"/>
                <a:cs typeface="Helvetica"/>
              </a:rPr>
              <a:t>Customize cables to satisfy special requirements.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894891" y="1092117"/>
            <a:ext cx="1339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solidFill>
                  <a:schemeClr val="bg1"/>
                </a:solidFill>
                <a:latin typeface="Helvetica"/>
                <a:cs typeface="Helvetica"/>
              </a:rPr>
              <a:t>03.Flexible PCB</a:t>
            </a:r>
            <a:endParaRPr kumimoji="1" lang="zh-CN" altLang="en-US" sz="1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888395" y="1334737"/>
            <a:ext cx="180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00" dirty="0">
                <a:solidFill>
                  <a:schemeClr val="bg1"/>
                </a:solidFill>
                <a:latin typeface="Helvetica"/>
                <a:cs typeface="Helvetica"/>
              </a:rPr>
              <a:t>Customized flexible PCB from 1 layer to 2 layers.</a:t>
            </a:r>
            <a:endParaRPr kumimoji="1" lang="zh-CN" altLang="en-US" sz="9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111895" y="1937876"/>
            <a:ext cx="1424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solidFill>
                  <a:schemeClr val="bg1"/>
                </a:solidFill>
                <a:latin typeface="Helvetica"/>
                <a:cs typeface="Helvetica"/>
              </a:rPr>
              <a:t>04.Premium PCB</a:t>
            </a:r>
            <a:endParaRPr kumimoji="1" lang="zh-CN" altLang="en-US" sz="1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105410" y="2180496"/>
            <a:ext cx="1875791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900" dirty="0">
                <a:solidFill>
                  <a:schemeClr val="bg1"/>
                </a:solidFill>
                <a:latin typeface="Helvetica"/>
                <a:cs typeface="Helvetica"/>
              </a:rPr>
              <a:t>Customized PCB Prototyping-accommodate special requests(e.g., colors)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002317" y="2792642"/>
            <a:ext cx="7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solidFill>
                  <a:schemeClr val="bg1"/>
                </a:solidFill>
                <a:latin typeface="Helvetica"/>
                <a:cs typeface="Helvetica"/>
              </a:rPr>
              <a:t>08. OPL</a:t>
            </a:r>
            <a:endParaRPr kumimoji="1" lang="zh-CN" altLang="en-US" sz="1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995833" y="3035262"/>
            <a:ext cx="1938532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900" dirty="0">
                <a:solidFill>
                  <a:schemeClr val="bg1"/>
                </a:solidFill>
                <a:latin typeface="Helvetica"/>
                <a:cs typeface="Helvetica"/>
              </a:rPr>
              <a:t>Increase development efficiency with open source EDA library, 3-D modules, and datasheets.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1066875" y="4090660"/>
            <a:ext cx="1262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>
                <a:solidFill>
                  <a:schemeClr val="bg1"/>
                </a:solidFill>
                <a:latin typeface="Helvetica"/>
                <a:cs typeface="Helvetica"/>
              </a:rPr>
              <a:t>01. 3D Printing</a:t>
            </a:r>
            <a:endParaRPr kumimoji="1" lang="zh-CN" altLang="en-US" sz="1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060379" y="4333280"/>
            <a:ext cx="222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00" dirty="0">
                <a:solidFill>
                  <a:schemeClr val="bg1"/>
                </a:solidFill>
                <a:latin typeface="Helvetica"/>
                <a:cs typeface="Helvetica"/>
              </a:rPr>
              <a:t>Rapid prototyping service with professional support.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6759287" y="4785995"/>
            <a:ext cx="19884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  <a:hlinkClick r:id="rId10"/>
              </a:rPr>
              <a:t>www.makerfabs.com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</a:rPr>
              <a:t> 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ea typeface="Helvetica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8"/>
          <p:cNvGrpSpPr/>
          <p:nvPr/>
        </p:nvGrpSpPr>
        <p:grpSpPr>
          <a:xfrm>
            <a:off x="6808292" y="2182307"/>
            <a:ext cx="1173439" cy="1154695"/>
            <a:chOff x="1038692" y="2521527"/>
            <a:chExt cx="1619883" cy="1463946"/>
          </a:xfrm>
          <a:solidFill>
            <a:srgbClr val="0066FF"/>
          </a:solidFill>
        </p:grpSpPr>
        <p:sp>
          <p:nvSpPr>
            <p:cNvPr id="78" name="Rectangle 19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rgbClr val="FFFFFF"/>
                </a:solidFill>
                <a:latin typeface="FontAwesome" pitchFamily="2" charset="0"/>
              </a:endParaRPr>
            </a:p>
          </p:txBody>
        </p:sp>
        <p:sp>
          <p:nvSpPr>
            <p:cNvPr id="79" name="Rectangle 20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70669" y="134437"/>
            <a:ext cx="36116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Prototype to Product</a:t>
            </a:r>
          </a:p>
          <a:p>
            <a:r>
              <a:rPr kumimoji="1" lang="en-US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Makerfabs</a:t>
            </a: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kumimoji="1" lang="en-US" altLang="zh-CN" sz="1600" b="1" dirty="0">
                <a:solidFill>
                  <a:srgbClr val="404040"/>
                </a:solidFill>
                <a:latin typeface="Helvetica"/>
                <a:cs typeface="Helvetica"/>
              </a:rPr>
              <a:t>PCB Assembly</a:t>
            </a: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Service</a:t>
            </a:r>
          </a:p>
        </p:txBody>
      </p:sp>
      <p:grpSp>
        <p:nvGrpSpPr>
          <p:cNvPr id="6" name="Group 18"/>
          <p:cNvGrpSpPr/>
          <p:nvPr/>
        </p:nvGrpSpPr>
        <p:grpSpPr>
          <a:xfrm>
            <a:off x="5685249" y="2184128"/>
            <a:ext cx="1173439" cy="1154695"/>
            <a:chOff x="1038692" y="2521527"/>
            <a:chExt cx="1619883" cy="146394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Rectangle 19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rgbClr val="FFFFFF"/>
                </a:solidFill>
                <a:latin typeface="FontAwesome" pitchFamily="2" charset="0"/>
              </a:endParaRPr>
            </a:p>
          </p:txBody>
        </p:sp>
        <p:sp>
          <p:nvSpPr>
            <p:cNvPr id="8" name="Rectangle 20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1"/>
          <p:cNvGrpSpPr/>
          <p:nvPr/>
        </p:nvGrpSpPr>
        <p:grpSpPr>
          <a:xfrm>
            <a:off x="4547814" y="2184128"/>
            <a:ext cx="1173439" cy="1154695"/>
            <a:chOff x="1038692" y="2521527"/>
            <a:chExt cx="1619883" cy="146394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rgbClr val="FFFFFF"/>
                </a:solidFill>
                <a:latin typeface="FontAwesome" pitchFamily="2" charset="0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24"/>
          <p:cNvGrpSpPr/>
          <p:nvPr/>
        </p:nvGrpSpPr>
        <p:grpSpPr>
          <a:xfrm>
            <a:off x="3411458" y="2184128"/>
            <a:ext cx="1173439" cy="1154695"/>
            <a:chOff x="1038692" y="2521527"/>
            <a:chExt cx="1619883" cy="146394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Rectangle 25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600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26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2273789" y="2184128"/>
            <a:ext cx="1173439" cy="1154695"/>
            <a:chOff x="1038692" y="2521527"/>
            <a:chExt cx="1619883" cy="1463946"/>
          </a:xfrm>
          <a:solidFill>
            <a:schemeClr val="bg1">
              <a:lumMod val="50000"/>
            </a:schemeClr>
          </a:solidFill>
        </p:grpSpPr>
        <p:sp>
          <p:nvSpPr>
            <p:cNvPr id="17" name="Rectangle 28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60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29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1136355" y="2184128"/>
            <a:ext cx="1173439" cy="1154695"/>
            <a:chOff x="1038692" y="2521527"/>
            <a:chExt cx="1619883" cy="1463946"/>
          </a:xfrm>
          <a:solidFill>
            <a:schemeClr val="bg1">
              <a:lumMod val="75000"/>
            </a:schemeClr>
          </a:solidFill>
        </p:grpSpPr>
        <p:sp>
          <p:nvSpPr>
            <p:cNvPr id="20" name="Rectangle 35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1" name="Rectangle 44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45"/>
          <p:cNvGrpSpPr/>
          <p:nvPr/>
        </p:nvGrpSpPr>
        <p:grpSpPr>
          <a:xfrm>
            <a:off x="0" y="2184128"/>
            <a:ext cx="1173439" cy="1154695"/>
            <a:chOff x="1038692" y="2521527"/>
            <a:chExt cx="1619883" cy="1463946"/>
          </a:xfrm>
          <a:solidFill>
            <a:schemeClr val="bg1">
              <a:lumMod val="85000"/>
            </a:schemeClr>
          </a:solidFill>
        </p:grpSpPr>
        <p:sp>
          <p:nvSpPr>
            <p:cNvPr id="23" name="Rectangle 46"/>
            <p:cNvSpPr/>
            <p:nvPr/>
          </p:nvSpPr>
          <p:spPr>
            <a:xfrm>
              <a:off x="1038692" y="2521527"/>
              <a:ext cx="1570473" cy="1463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600" dirty="0"/>
            </a:p>
          </p:txBody>
        </p:sp>
        <p:sp>
          <p:nvSpPr>
            <p:cNvPr id="24" name="Rectangle 47"/>
            <p:cNvSpPr/>
            <p:nvPr/>
          </p:nvSpPr>
          <p:spPr>
            <a:xfrm rot="2700000">
              <a:off x="2411397" y="3129911"/>
              <a:ext cx="247178" cy="247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51"/>
          <p:cNvCxnSpPr/>
          <p:nvPr/>
        </p:nvCxnSpPr>
        <p:spPr>
          <a:xfrm flipV="1">
            <a:off x="578418" y="1865550"/>
            <a:ext cx="0" cy="1824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5"/>
          <p:cNvCxnSpPr/>
          <p:nvPr/>
        </p:nvCxnSpPr>
        <p:spPr>
          <a:xfrm flipV="1">
            <a:off x="2846598" y="1865550"/>
            <a:ext cx="0" cy="1824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9"/>
          <p:cNvCxnSpPr/>
          <p:nvPr/>
        </p:nvCxnSpPr>
        <p:spPr>
          <a:xfrm flipV="1">
            <a:off x="5114777" y="1865550"/>
            <a:ext cx="0" cy="1824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3"/>
          <p:cNvCxnSpPr/>
          <p:nvPr/>
        </p:nvCxnSpPr>
        <p:spPr>
          <a:xfrm flipV="1">
            <a:off x="7382955" y="1865550"/>
            <a:ext cx="0" cy="1824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7"/>
          <p:cNvCxnSpPr/>
          <p:nvPr/>
        </p:nvCxnSpPr>
        <p:spPr>
          <a:xfrm flipV="1">
            <a:off x="1748161" y="3467235"/>
            <a:ext cx="0" cy="1824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1"/>
          <p:cNvCxnSpPr/>
          <p:nvPr/>
        </p:nvCxnSpPr>
        <p:spPr>
          <a:xfrm flipV="1">
            <a:off x="4020675" y="3467235"/>
            <a:ext cx="0" cy="1824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5"/>
          <p:cNvCxnSpPr/>
          <p:nvPr/>
        </p:nvCxnSpPr>
        <p:spPr>
          <a:xfrm flipV="1">
            <a:off x="6293189" y="3467235"/>
            <a:ext cx="0" cy="1824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13524" y="2634420"/>
            <a:ext cx="9371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Helvetica"/>
                <a:cs typeface="Helvetica"/>
              </a:rPr>
              <a:t>CODESIGN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146654" y="2634421"/>
            <a:ext cx="1208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Helvetica"/>
                <a:cs typeface="Helvetica"/>
              </a:rPr>
              <a:t>PROTOTYPING 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297247" y="2543701"/>
            <a:ext cx="11722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dirty="0">
                <a:latin typeface="Helvetica"/>
                <a:cs typeface="Helvetica"/>
              </a:rPr>
              <a:t>ENGINEERING</a:t>
            </a:r>
          </a:p>
          <a:p>
            <a:pPr algn="ctr"/>
            <a:r>
              <a:rPr lang="en-US" altLang="zh-CN" sz="1100" b="1" dirty="0">
                <a:latin typeface="Helvetica"/>
                <a:cs typeface="Helvetica"/>
              </a:rPr>
              <a:t>SAMPLE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847515" y="2652564"/>
            <a:ext cx="1156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Helvetica"/>
                <a:cs typeface="Helvetica"/>
              </a:rPr>
              <a:t>FULFILLMENT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572615" y="2489271"/>
            <a:ext cx="113292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FFFFFF"/>
                </a:solidFill>
                <a:latin typeface="Helvetica"/>
                <a:cs typeface="Helvetica"/>
              </a:rPr>
              <a:t>SMALL</a:t>
            </a:r>
          </a:p>
          <a:p>
            <a:pPr algn="ctr"/>
            <a:r>
              <a:rPr lang="en-US" altLang="zh-CN" sz="1100" b="1" dirty="0">
                <a:solidFill>
                  <a:srgbClr val="FFFFFF"/>
                </a:solidFill>
                <a:latin typeface="Helvetica"/>
                <a:cs typeface="Helvetica"/>
              </a:rPr>
              <a:t>BATCH</a:t>
            </a:r>
          </a:p>
          <a:p>
            <a:pPr algn="ctr"/>
            <a:r>
              <a:rPr lang="en-US" altLang="zh-CN" sz="1100" b="1" dirty="0">
                <a:solidFill>
                  <a:srgbClr val="FFFFFF"/>
                </a:solidFill>
                <a:latin typeface="Helvetica"/>
                <a:cs typeface="Helvetica"/>
              </a:rPr>
              <a:t>PRODUCTION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457841" y="2462056"/>
            <a:ext cx="113292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FFFFFF"/>
                </a:solidFill>
                <a:latin typeface="Helvetica"/>
                <a:cs typeface="Helvetica"/>
              </a:rPr>
              <a:t>INITIAL</a:t>
            </a:r>
          </a:p>
          <a:p>
            <a:pPr algn="ctr"/>
            <a:r>
              <a:rPr lang="en-US" altLang="zh-CN" sz="1100" b="1" dirty="0">
                <a:solidFill>
                  <a:srgbClr val="FFFFFF"/>
                </a:solidFill>
                <a:latin typeface="Helvetica"/>
                <a:cs typeface="Helvetica"/>
              </a:rPr>
              <a:t>PRODUCTION</a:t>
            </a:r>
          </a:p>
          <a:p>
            <a:pPr algn="ctr"/>
            <a:r>
              <a:rPr lang="en-US" altLang="zh-CN" sz="1100" b="1" dirty="0">
                <a:solidFill>
                  <a:srgbClr val="FFFFFF"/>
                </a:solidFill>
                <a:latin typeface="Helvetica"/>
                <a:cs typeface="Helvetica"/>
              </a:rPr>
              <a:t>TRIAL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714602" y="2589061"/>
            <a:ext cx="1132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FFFFFF"/>
                </a:solidFill>
                <a:latin typeface="Helvetica"/>
                <a:cs typeface="Helvetica"/>
              </a:rPr>
              <a:t>MASS</a:t>
            </a:r>
          </a:p>
          <a:p>
            <a:pPr algn="ctr"/>
            <a:r>
              <a:rPr lang="en-US" altLang="zh-CN" sz="1100" b="1" dirty="0">
                <a:solidFill>
                  <a:srgbClr val="FFFFFF"/>
                </a:solidFill>
                <a:latin typeface="Helvetica"/>
                <a:cs typeface="Helvetica"/>
              </a:rPr>
              <a:t>PRODUCTION</a:t>
            </a:r>
          </a:p>
        </p:txBody>
      </p:sp>
      <p:sp>
        <p:nvSpPr>
          <p:cNvPr id="58" name="Shape 239"/>
          <p:cNvSpPr/>
          <p:nvPr/>
        </p:nvSpPr>
        <p:spPr>
          <a:xfrm>
            <a:off x="243055" y="1186591"/>
            <a:ext cx="2052002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3000">
                <a:solidFill>
                  <a:srgbClr val="797979"/>
                </a:solidFill>
              </a:defRPr>
            </a:lvl1pPr>
          </a:lstStyle>
          <a:p>
            <a:r>
              <a:rPr sz="1000" dirty="0">
                <a:solidFill>
                  <a:srgbClr val="595959"/>
                </a:solidFill>
                <a:latin typeface="Helvetica"/>
                <a:cs typeface="Helvetica"/>
              </a:rPr>
              <a:t>Schematic design, PCB layout, component selection, mechanical design, packaging design etc.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224641" y="3753048"/>
            <a:ext cx="1705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595959"/>
                </a:solidFill>
                <a:latin typeface="Helvetica"/>
                <a:cs typeface="Helvetica"/>
              </a:rPr>
              <a:t>Fusion prototyping service,  recommendation;</a:t>
            </a:r>
          </a:p>
          <a:p>
            <a:endParaRPr kumimoji="1" lang="zh-CN" altLang="en-US" sz="10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81420" y="1288202"/>
            <a:ext cx="72575" cy="725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180103" y="3830545"/>
            <a:ext cx="72575" cy="725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2399249" y="1209047"/>
            <a:ext cx="204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595959"/>
                </a:solidFill>
                <a:latin typeface="Helvetica"/>
                <a:cs typeface="Helvetica"/>
              </a:rPr>
              <a:t>Design for Manufacturing review (BOM, Gerber, Mechanical, Testing &amp; Manufacturability) </a:t>
            </a:r>
          </a:p>
          <a:p>
            <a:endParaRPr kumimoji="1" lang="zh-CN" altLang="en-US" sz="10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352829" y="1289586"/>
            <a:ext cx="72575" cy="725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459508" y="3750750"/>
            <a:ext cx="16245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rgbClr val="595959"/>
                </a:solidFill>
                <a:latin typeface="Helvetica"/>
                <a:cs typeface="Helvetica"/>
              </a:rPr>
              <a:t>New Product Introduction</a:t>
            </a:r>
          </a:p>
        </p:txBody>
      </p:sp>
      <p:sp>
        <p:nvSpPr>
          <p:cNvPr id="65" name="椭圆 64"/>
          <p:cNvSpPr/>
          <p:nvPr/>
        </p:nvSpPr>
        <p:spPr>
          <a:xfrm>
            <a:off x="3413296" y="3838793"/>
            <a:ext cx="72575" cy="725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7" name="Shape 243"/>
          <p:cNvSpPr/>
          <p:nvPr/>
        </p:nvSpPr>
        <p:spPr>
          <a:xfrm>
            <a:off x="4627491" y="1425194"/>
            <a:ext cx="1790916" cy="29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>
                <a:solidFill>
                  <a:srgbClr val="797979"/>
                </a:solidFill>
              </a:defRPr>
            </a:lvl1pPr>
          </a:lstStyle>
          <a:p>
            <a:r>
              <a:rPr sz="1000" dirty="0">
                <a:solidFill>
                  <a:srgbClr val="595959"/>
                </a:solidFill>
                <a:latin typeface="Helvetica"/>
                <a:cs typeface="Helvetica"/>
              </a:rPr>
              <a:t>Test plan and Quality Control</a:t>
            </a:r>
          </a:p>
        </p:txBody>
      </p:sp>
      <p:sp>
        <p:nvSpPr>
          <p:cNvPr id="69" name="椭圆 68"/>
          <p:cNvSpPr/>
          <p:nvPr/>
        </p:nvSpPr>
        <p:spPr>
          <a:xfrm>
            <a:off x="4573515" y="1541775"/>
            <a:ext cx="72575" cy="725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5719962" y="3767591"/>
            <a:ext cx="16388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rgbClr val="595959"/>
                </a:solidFill>
                <a:latin typeface="Helvetica"/>
                <a:cs typeface="Helvetica"/>
              </a:rPr>
              <a:t>Agile, flexible and precise</a:t>
            </a:r>
          </a:p>
        </p:txBody>
      </p:sp>
      <p:sp>
        <p:nvSpPr>
          <p:cNvPr id="71" name="椭圆 70"/>
          <p:cNvSpPr/>
          <p:nvPr/>
        </p:nvSpPr>
        <p:spPr>
          <a:xfrm>
            <a:off x="5679339" y="3864188"/>
            <a:ext cx="72575" cy="725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6917695" y="1445204"/>
            <a:ext cx="17385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rgbClr val="595959"/>
                </a:solidFill>
                <a:latin typeface="Helvetica"/>
                <a:cs typeface="Helvetica"/>
              </a:rPr>
              <a:t>Maker friendly supply chain</a:t>
            </a:r>
          </a:p>
        </p:txBody>
      </p:sp>
      <p:sp>
        <p:nvSpPr>
          <p:cNvPr id="74" name="椭圆 73"/>
          <p:cNvSpPr/>
          <p:nvPr/>
        </p:nvSpPr>
        <p:spPr>
          <a:xfrm>
            <a:off x="6866772" y="1530883"/>
            <a:ext cx="72575" cy="725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8002377" y="2485681"/>
            <a:ext cx="1096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b="1" dirty="0">
                <a:solidFill>
                  <a:srgbClr val="0000FF"/>
                </a:solidFill>
                <a:latin typeface="Helvetica"/>
                <a:cs typeface="Helvetica"/>
              </a:rPr>
              <a:t>SALES</a:t>
            </a:r>
          </a:p>
          <a:p>
            <a:pPr algn="ctr"/>
            <a:r>
              <a:rPr kumimoji="1" lang="en-US" altLang="zh-CN" sz="1000" b="1" dirty="0">
                <a:solidFill>
                  <a:srgbClr val="0000FF"/>
                </a:solidFill>
                <a:latin typeface="Helvetica"/>
                <a:cs typeface="Helvetica"/>
              </a:rPr>
              <a:t>&amp;</a:t>
            </a:r>
          </a:p>
          <a:p>
            <a:pPr algn="ctr"/>
            <a:r>
              <a:rPr kumimoji="1" lang="en-US" altLang="zh-CN" sz="1000" b="1" dirty="0">
                <a:solidFill>
                  <a:srgbClr val="0000FF"/>
                </a:solidFill>
                <a:latin typeface="Helvetica"/>
                <a:cs typeface="Helvetica"/>
              </a:rPr>
              <a:t>DISTRIBUTION</a:t>
            </a:r>
            <a:endParaRPr kumimoji="1" lang="zh-CN" altLang="en-US" sz="1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946571" y="2195381"/>
            <a:ext cx="1197429" cy="1133979"/>
          </a:xfrm>
          <a:prstGeom prst="rect">
            <a:avLst/>
          </a:prstGeom>
          <a:noFill/>
          <a:ln w="28575" cmpd="sng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0" y="4517771"/>
            <a:ext cx="9144000" cy="657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1215579" y="4639625"/>
            <a:ext cx="335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4200">
                <a:solidFill>
                  <a:srgbClr val="5E5E5E"/>
                </a:solidFill>
              </a:defRPr>
            </a:pPr>
            <a:r>
              <a:rPr lang="en-US" altLang="zh-CN" sz="1000" dirty="0">
                <a:solidFill>
                  <a:srgbClr val="FFFFFF"/>
                </a:solidFill>
                <a:latin typeface="Helvetica"/>
                <a:cs typeface="Helvetica"/>
              </a:rPr>
              <a:t>Your turnkey solution for taking a prototype to production</a:t>
            </a:r>
          </a:p>
          <a:p>
            <a:pPr>
              <a:defRPr sz="4200">
                <a:solidFill>
                  <a:srgbClr val="5E5E5E"/>
                </a:solidFill>
              </a:defRPr>
            </a:pPr>
            <a:r>
              <a:rPr lang="en-US" altLang="zh-CN" sz="1000" dirty="0">
                <a:solidFill>
                  <a:srgbClr val="FFFFFF"/>
                </a:solidFill>
                <a:latin typeface="Helvetica"/>
                <a:cs typeface="Helvetica"/>
              </a:rPr>
              <a:t>Learn more  </a:t>
            </a:r>
            <a:r>
              <a:rPr lang="en-US" altLang="zh-CN" sz="1000" dirty="0">
                <a:solidFill>
                  <a:srgbClr val="FFFFFF"/>
                </a:solidFill>
                <a:latin typeface="Helvetica"/>
                <a:cs typeface="Helvetica"/>
                <a:hlinkClick r:id="rId2"/>
              </a:rPr>
              <a:t>www.makerfabs.com</a:t>
            </a:r>
            <a:r>
              <a:rPr lang="en-US" altLang="zh-CN" sz="100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endParaRPr lang="en-US" altLang="zh-CN" sz="1000" u="sng" dirty="0">
              <a:solidFill>
                <a:srgbClr val="FFFFFF"/>
              </a:solidFill>
              <a:latin typeface="Helvetica"/>
              <a:cs typeface="Helvetica"/>
            </a:endParaRPr>
          </a:p>
          <a:p>
            <a:endParaRPr kumimoji="1" lang="zh-CN" altLang="en-US" sz="1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297695" y="4646708"/>
            <a:ext cx="293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5E5E5E"/>
                </a:solidFill>
              </a:defRPr>
            </a:pPr>
            <a:r>
              <a:rPr lang="en-US" altLang="zh-CN" sz="1000" dirty="0">
                <a:solidFill>
                  <a:srgbClr val="FFFFFF"/>
                </a:solidFill>
                <a:latin typeface="Helvetica"/>
                <a:cs typeface="Helvetica"/>
              </a:rPr>
              <a:t>Partnership Inquiry:</a:t>
            </a:r>
            <a:endParaRPr lang="en-US" altLang="zh-CN" sz="1000" u="sng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>
              <a:defRPr sz="4200">
                <a:solidFill>
                  <a:srgbClr val="5E5E5E"/>
                </a:solidFill>
              </a:defRPr>
            </a:pPr>
            <a:r>
              <a:rPr lang="en-US" altLang="zh-CN" sz="1000" dirty="0">
                <a:solidFill>
                  <a:srgbClr val="FFFFFF"/>
                </a:solidFill>
                <a:latin typeface="Helvetica"/>
                <a:cs typeface="Helvetica"/>
              </a:rPr>
              <a:t>Project Inquiry:</a:t>
            </a:r>
            <a:endParaRPr lang="en-US" altLang="zh-CN" sz="1000" u="sng" dirty="0">
              <a:solidFill>
                <a:srgbClr val="FFFFFF"/>
              </a:solidFill>
              <a:latin typeface="Helvetica"/>
              <a:cs typeface="Helvetica"/>
              <a:hlinkClick r:id="rId3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87450" y="4724399"/>
            <a:ext cx="45719" cy="24130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5276850" y="4724399"/>
            <a:ext cx="45719" cy="24130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" y="1231900"/>
            <a:ext cx="5403273" cy="2120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05627" y="2706311"/>
            <a:ext cx="25664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Part </a:t>
            </a: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02</a:t>
            </a:r>
            <a:endParaRPr lang="en-US" sz="1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727" y="1431757"/>
            <a:ext cx="5111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rgbClr val="FFFFFF"/>
                </a:solidFill>
                <a:latin typeface="Helvetica"/>
                <a:cs typeface="Helvetica"/>
              </a:rPr>
              <a:t>Our Approach</a:t>
            </a:r>
          </a:p>
          <a:p>
            <a:r>
              <a:rPr kumimoji="1" lang="en-US" altLang="zh-CN" sz="3200" dirty="0">
                <a:solidFill>
                  <a:srgbClr val="FFFFFF"/>
                </a:solidFill>
                <a:latin typeface="Helvetica"/>
                <a:cs typeface="Helvetica"/>
              </a:rPr>
              <a:t>Design from Manufacturing</a:t>
            </a:r>
            <a:endParaRPr kumimoji="1" lang="zh-CN" altLang="en-US" sz="3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2098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/>
          <p:cNvSpPr/>
          <p:nvPr/>
        </p:nvSpPr>
        <p:spPr>
          <a:xfrm>
            <a:off x="668972" y="1430516"/>
            <a:ext cx="2560850" cy="1382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DESIGN REVIEW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3019" y="117397"/>
            <a:ext cx="4143861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Helvetica"/>
                <a:cs typeface="Helvetica"/>
              </a:rPr>
              <a:t>Why always delay?</a:t>
            </a:r>
          </a:p>
          <a:p>
            <a:r>
              <a:rPr lang="en-US" altLang="zh-CN" sz="1600" b="1" dirty="0">
                <a:latin typeface="Helvetica"/>
                <a:cs typeface="Helvetica"/>
              </a:rPr>
              <a:t>POTENTIAL TICKING TIME BOMBS</a:t>
            </a: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668972" y="2807365"/>
            <a:ext cx="2560850" cy="13820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" name="Rectangle 24"/>
          <p:cNvSpPr/>
          <p:nvPr/>
        </p:nvSpPr>
        <p:spPr>
          <a:xfrm>
            <a:off x="3229820" y="2807365"/>
            <a:ext cx="2560850" cy="13820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Rectangle 25"/>
          <p:cNvSpPr/>
          <p:nvPr/>
        </p:nvSpPr>
        <p:spPr>
          <a:xfrm>
            <a:off x="5790670" y="2807365"/>
            <a:ext cx="2560850" cy="13820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5" name="Rectangle 29"/>
          <p:cNvSpPr/>
          <p:nvPr/>
        </p:nvSpPr>
        <p:spPr>
          <a:xfrm>
            <a:off x="3229820" y="1430516"/>
            <a:ext cx="2560850" cy="138202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PURCHASING</a:t>
            </a:r>
          </a:p>
        </p:txBody>
      </p:sp>
      <p:sp>
        <p:nvSpPr>
          <p:cNvPr id="28" name="Rectangle 32"/>
          <p:cNvSpPr/>
          <p:nvPr/>
        </p:nvSpPr>
        <p:spPr>
          <a:xfrm>
            <a:off x="5790670" y="1430516"/>
            <a:ext cx="2560850" cy="1382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MANUFACTURING</a:t>
            </a:r>
          </a:p>
        </p:txBody>
      </p:sp>
      <p:sp>
        <p:nvSpPr>
          <p:cNvPr id="31" name="矩形 30"/>
          <p:cNvSpPr/>
          <p:nvPr/>
        </p:nvSpPr>
        <p:spPr>
          <a:xfrm rot="18900000">
            <a:off x="1854200" y="2716684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rot="18900000">
            <a:off x="4406903" y="2716684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rot="18900000">
            <a:off x="7011522" y="2716684"/>
            <a:ext cx="18415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72353" y="1202787"/>
            <a:ext cx="2547471" cy="231592"/>
          </a:xfrm>
          <a:prstGeom prst="rect">
            <a:avLst/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219824" y="1202787"/>
            <a:ext cx="2569885" cy="2315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759825" y="1202787"/>
            <a:ext cx="2592294" cy="2315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Shape 276"/>
          <p:cNvSpPr/>
          <p:nvPr/>
        </p:nvSpPr>
        <p:spPr>
          <a:xfrm>
            <a:off x="763404" y="3091832"/>
            <a:ext cx="2106345" cy="877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marL="228600" indent="-228600" algn="l" defTabSz="457200">
              <a:lnSpc>
                <a:spcPct val="120000"/>
              </a:lnSpc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 dirty="0">
                <a:solidFill>
                  <a:srgbClr val="FFFFFF"/>
                </a:solidFill>
                <a:latin typeface="Helvetica"/>
                <a:cs typeface="Helvetica"/>
              </a:rPr>
              <a:t>Unclear BOM</a:t>
            </a:r>
          </a:p>
          <a:p>
            <a:pPr marL="228600" indent="-228600" algn="l" defTabSz="457200">
              <a:lnSpc>
                <a:spcPct val="120000"/>
              </a:lnSpc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 dirty="0">
                <a:solidFill>
                  <a:srgbClr val="FFFFFF"/>
                </a:solidFill>
                <a:latin typeface="Helvetica"/>
                <a:cs typeface="Helvetica"/>
              </a:rPr>
              <a:t>Inefficient/Impractical Test plan</a:t>
            </a:r>
          </a:p>
          <a:p>
            <a:pPr marL="228600" indent="-228600" algn="l" defTabSz="457200">
              <a:lnSpc>
                <a:spcPct val="120000"/>
              </a:lnSpc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 dirty="0">
                <a:solidFill>
                  <a:srgbClr val="FFFFFF"/>
                </a:solidFill>
                <a:latin typeface="Helvetica"/>
                <a:cs typeface="Helvetica"/>
              </a:rPr>
              <a:t>Ignorance of process restraint</a:t>
            </a:r>
          </a:p>
          <a:p>
            <a:pPr marL="228600" indent="-228600" algn="l" defTabSz="457200">
              <a:lnSpc>
                <a:spcPct val="120000"/>
              </a:lnSpc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 dirty="0">
                <a:solidFill>
                  <a:srgbClr val="FFFFFF"/>
                </a:solidFill>
                <a:latin typeface="Helvetica"/>
                <a:cs typeface="Helvetica"/>
              </a:rPr>
              <a:t>Design for Manufacturing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354287" y="3137707"/>
            <a:ext cx="2210862" cy="1010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457200">
              <a:lnSpc>
                <a:spcPct val="120000"/>
              </a:lnSpc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zh-CN" sz="1000" dirty="0">
                <a:solidFill>
                  <a:srgbClr val="FFFFFF"/>
                </a:solidFill>
                <a:latin typeface="Helvetica"/>
                <a:cs typeface="Helvetica"/>
              </a:rPr>
              <a:t>Long lead time component</a:t>
            </a:r>
          </a:p>
          <a:p>
            <a:pPr marL="228600" indent="-228600" defTabSz="457200">
              <a:lnSpc>
                <a:spcPct val="120000"/>
              </a:lnSpc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zh-CN" sz="1000" dirty="0">
                <a:solidFill>
                  <a:srgbClr val="FFFFFF"/>
                </a:solidFill>
                <a:latin typeface="Helvetica"/>
                <a:cs typeface="Helvetica"/>
              </a:rPr>
              <a:t>Structural parts</a:t>
            </a:r>
          </a:p>
          <a:p>
            <a:pPr marL="228600" indent="-228600" defTabSz="457200">
              <a:lnSpc>
                <a:spcPct val="120000"/>
              </a:lnSpc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zh-CN" sz="1000" dirty="0">
                <a:solidFill>
                  <a:srgbClr val="FFFFFF"/>
                </a:solidFill>
                <a:latin typeface="Helvetica"/>
                <a:cs typeface="Helvetica"/>
              </a:rPr>
              <a:t>Large overhead process</a:t>
            </a:r>
          </a:p>
          <a:p>
            <a:pPr marL="228600" indent="-228600" defTabSz="457200">
              <a:lnSpc>
                <a:spcPct val="120000"/>
              </a:lnSpc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zh-CN" sz="1000" dirty="0">
                <a:solidFill>
                  <a:srgbClr val="FFFFFF"/>
                </a:solidFill>
                <a:latin typeface="Helvetica"/>
                <a:cs typeface="Helvetica"/>
              </a:rPr>
              <a:t>Improper quality communication</a:t>
            </a:r>
          </a:p>
          <a:p>
            <a:pPr>
              <a:lnSpc>
                <a:spcPct val="120000"/>
              </a:lnSpc>
            </a:pPr>
            <a:endParaRPr kumimoji="1" lang="zh-CN" altLang="en-US" sz="1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41" name="Shape 278"/>
          <p:cNvSpPr/>
          <p:nvPr/>
        </p:nvSpPr>
        <p:spPr>
          <a:xfrm>
            <a:off x="5948092" y="3132285"/>
            <a:ext cx="2200228" cy="91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228600" indent="-228600" algn="l" defTabSz="457200"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 dirty="0">
                <a:solidFill>
                  <a:schemeClr val="bg1"/>
                </a:solidFill>
                <a:latin typeface="Helvetica"/>
                <a:cs typeface="Helvetica"/>
              </a:rPr>
              <a:t>Yield due to design and DFM</a:t>
            </a:r>
          </a:p>
          <a:p>
            <a:pPr marL="228600" indent="-228600" algn="l" defTabSz="457200"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 dirty="0">
                <a:solidFill>
                  <a:schemeClr val="bg1"/>
                </a:solidFill>
                <a:latin typeface="Helvetica"/>
                <a:cs typeface="Helvetica"/>
              </a:rPr>
              <a:t>Test plan revision</a:t>
            </a:r>
          </a:p>
          <a:p>
            <a:pPr marL="228600" indent="-228600" algn="l" defTabSz="457200"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 dirty="0">
                <a:solidFill>
                  <a:schemeClr val="bg1"/>
                </a:solidFill>
                <a:latin typeface="Helvetica"/>
                <a:cs typeface="Helvetica"/>
              </a:rPr>
              <a:t>Manufacturing Process</a:t>
            </a:r>
          </a:p>
          <a:p>
            <a:pPr marL="228600" indent="-228600" algn="l" defTabSz="457200"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 dirty="0">
                <a:solidFill>
                  <a:schemeClr val="bg1"/>
                </a:solidFill>
                <a:latin typeface="Helvetica"/>
                <a:cs typeface="Helvetica"/>
              </a:rPr>
              <a:t>Assembly</a:t>
            </a:r>
          </a:p>
          <a:p>
            <a:pPr marL="228600" indent="-228600" algn="l" defTabSz="457200">
              <a:buSzPct val="100000"/>
              <a:buChar char="•"/>
              <a:defRPr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000" dirty="0">
                <a:solidFill>
                  <a:schemeClr val="bg1"/>
                </a:solidFill>
                <a:latin typeface="Helvetica"/>
                <a:cs typeface="Helvetica"/>
              </a:rPr>
              <a:t>Abnormal handling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59287" y="4785995"/>
            <a:ext cx="19884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  <a:hlinkClick r:id="rId2"/>
              </a:rPr>
              <a:t>www.makerfabs.com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a typeface="Helvetica" charset="0"/>
              </a:rPr>
              <a:t> 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ea typeface="Helvetica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491</Words>
  <Application>Microsoft Office PowerPoint</Application>
  <PresentationFormat>自定义</PresentationFormat>
  <Paragraphs>144</Paragraphs>
  <Slides>14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seeed</dc:creator>
  <cp:lastModifiedBy>lg</cp:lastModifiedBy>
  <cp:revision>125</cp:revision>
  <dcterms:created xsi:type="dcterms:W3CDTF">2016-01-20T03:04:00Z</dcterms:created>
  <dcterms:modified xsi:type="dcterms:W3CDTF">2017-12-02T08:31:06Z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